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1"/>
  </p:notesMasterIdLst>
  <p:sldIdLst>
    <p:sldId id="256" r:id="rId2"/>
    <p:sldId id="275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lfa Slab One" panose="020B0604020202020204" charset="0"/>
      <p:regular r:id="rId22"/>
    </p:embeddedFont>
    <p:embeddedFont>
      <p:font typeface="Amatic SC" panose="020B0604020202020204" charset="-79"/>
      <p:regular r:id="rId23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Patrick Hand" panose="020B0604020202020204" charset="0"/>
      <p:regular r:id="rId29"/>
    </p:embeddedFont>
    <p:embeddedFont>
      <p:font typeface="Patrick Hand SC" panose="020B0604020202020204" charset="0"/>
      <p:regular r:id="rId30"/>
    </p:embeddedFont>
    <p:embeddedFont>
      <p:font typeface="Playfair Display" panose="020B0604020202020204" charset="0"/>
      <p:regular r:id="rId31"/>
      <p:bold r:id="rId32"/>
      <p:italic r:id="rId33"/>
      <p:boldItalic r:id="rId34"/>
    </p:embeddedFont>
    <p:embeddedFont>
      <p:font typeface="Proxima Nova" panose="020B0604020202020204" charset="0"/>
      <p:regular r:id="rId35"/>
      <p:bold r:id="rId36"/>
      <p:italic r:id="rId37"/>
      <p:boldItalic r:id="rId38"/>
    </p:embeddedFont>
    <p:embeddedFont>
      <p:font typeface="Source Code Pro" panose="020B0604020202020204" charset="0"/>
      <p:regular r:id="rId39"/>
      <p:bold r:id="rId40"/>
      <p:italic r:id="rId41"/>
      <p:boldItalic r:id="rId42"/>
    </p:embeddedFont>
    <p:embeddedFont>
      <p:font typeface="Tw Cen MT" panose="020B0602020104020603" pitchFamily="34" charset="0"/>
      <p:regular r:id="rId43"/>
      <p:bold r:id="rId44"/>
      <p:italic r:id="rId45"/>
      <p:boldItalic r:id="rId46"/>
    </p:embeddedFont>
    <p:embeddedFont>
      <p:font typeface="Tw Cen MT Condensed" panose="020B0606020104020203" pitchFamily="34" charset="0"/>
      <p:regular r:id="rId47"/>
      <p:bold r:id="rId48"/>
    </p:embeddedFont>
    <p:embeddedFont>
      <p:font typeface="Wingdings 3" panose="05040102010807070707" pitchFamily="18" charset="2"/>
      <p:regular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FF2DE6-A8E5-438C-86FE-B9811C2252B3}">
          <p14:sldIdLst>
            <p14:sldId id="256"/>
          </p14:sldIdLst>
        </p14:section>
        <p14:section name="Untitled Section" id="{00BA9628-6F07-4D64-B0F2-9764FF4ED225}">
          <p14:sldIdLst>
            <p14:sldId id="275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f3a61d5f4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df3a61d5f4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6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f3a61d5f4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f3a61d5f4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298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90128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17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9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9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3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0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32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7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0803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5663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05256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34948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93664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33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 thruBlk="1"/>
        <p:sndAc>
          <p:stSnd>
            <p:snd r:embed="rId1" name="click.wav"/>
          </p:stSnd>
        </p:sndAc>
      </p:transition>
    </mc:Choice>
    <mc:Fallback xmlns="">
      <p:transition advClick="0" advTm="5000">
        <p:fade thruBlk="1"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47547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907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4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mc:AlternateContent xmlns:mc="http://schemas.openxmlformats.org/markup-compatibility/2006" xmlns:p14="http://schemas.microsoft.com/office/powerpoint/2010/main">
    <mc:Choice Requires="p14">
      <p:transition p14:dur="10">
        <p:fade thruBlk="1"/>
        <p:sndAc>
          <p:stSnd>
            <p:snd r:embed="rId20" name="click.wav"/>
          </p:stSnd>
        </p:sndAc>
      </p:transition>
    </mc:Choice>
    <mc:Fallback xmlns="">
      <p:transition advClick="0" advTm="5000">
        <p:fade thruBlk="1"/>
        <p:sndAc>
          <p:stSnd>
            <p:snd r:embed="rId21" name="click.wav"/>
          </p:stSnd>
        </p:sndAc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audio" Target="../media/audio1.wav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jpg"/><Relationship Id="rId4" Type="http://schemas.openxmlformats.org/officeDocument/2006/relationships/hyperlink" Target="https://docs.google.com/forms/d/1WWjNavI1BEuYAMFd8q92RUi9Jka2O6iv02HD2wagRM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2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ctrTitle"/>
          </p:nvPr>
        </p:nvSpPr>
        <p:spPr>
          <a:xfrm>
            <a:off x="848700" y="555575"/>
            <a:ext cx="7141200" cy="25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Welcome to the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411"/>
              <a:buNone/>
            </a:pPr>
            <a:r>
              <a:rPr lang="en" sz="7555" b="1"/>
              <a:t>Annual Title I </a:t>
            </a:r>
            <a:endParaRPr sz="7555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9411"/>
              <a:buNone/>
            </a:pPr>
            <a:r>
              <a:rPr lang="en" sz="7555" b="1"/>
              <a:t>Parent Meeting</a:t>
            </a:r>
            <a:endParaRPr sz="7555" b="1"/>
          </a:p>
        </p:txBody>
      </p:sp>
      <p:sp>
        <p:nvSpPr>
          <p:cNvPr id="68" name="Google Shape;68;p17"/>
          <p:cNvSpPr txBox="1"/>
          <p:nvPr/>
        </p:nvSpPr>
        <p:spPr>
          <a:xfrm>
            <a:off x="3767100" y="3382225"/>
            <a:ext cx="16098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2022-2023</a:t>
            </a:r>
            <a:endParaRPr sz="3000" b="1" i="0" u="none" strike="noStrike" cap="none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9" name="Google Shape;69;p17" descr="Title1 logo January update.JPG"/>
          <p:cNvPicPr preferRelativeResize="0"/>
          <p:nvPr/>
        </p:nvPicPr>
        <p:blipFill rotWithShape="1">
          <a:blip r:embed="rId4">
            <a:alphaModFix/>
          </a:blip>
          <a:srcRect l="2325" r="2326"/>
          <a:stretch/>
        </p:blipFill>
        <p:spPr>
          <a:xfrm>
            <a:off x="481800" y="3112201"/>
            <a:ext cx="1909500" cy="190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1225" y="3304075"/>
            <a:ext cx="2404431" cy="16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3" name="chimes.wav"/>
          </p:stSnd>
        </p:sndAc>
      </p:transition>
    </mc:Choice>
    <mc:Fallback xmlns="">
      <p:transition advClick="0" advTm="5000">
        <p:fade thruBlk="1"/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/>
        </p:nvSpPr>
        <p:spPr>
          <a:xfrm>
            <a:off x="3223175" y="2051550"/>
            <a:ext cx="53763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 b="0" i="0" u="none" strike="noStrike" cap="none">
                <a:solidFill>
                  <a:schemeClr val="l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Parents’ Right to Know</a:t>
            </a:r>
            <a:endParaRPr sz="4800" b="0" i="0" u="none" strike="noStrike" cap="none">
              <a:solidFill>
                <a:schemeClr val="l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950" y="657488"/>
            <a:ext cx="2467015" cy="38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fade thruBlk="1"/>
        <p:sndAc>
          <p:stSnd>
            <p:snd r:embed="rId3" name="click.wav"/>
          </p:stSnd>
        </p:sndAc>
      </p:transition>
    </mc:Choice>
    <mc:Fallback xmlns="">
      <p:transition advClick="0" advTm="3000">
        <p:fade thruBlk="1"/>
        <p:sndAc>
          <p:stSnd>
            <p:snd r:embed="rId5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198985" y="96858"/>
            <a:ext cx="2241000" cy="15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en" dirty="0">
                <a:solidFill>
                  <a:schemeClr val="lt1"/>
                </a:solidFill>
              </a:rPr>
              <a:t>Parents’ Right to know…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4970943" y="1708607"/>
            <a:ext cx="3207000" cy="3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Peace River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Sallie Jones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Vineland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Port Charlotte Middle School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Murdock Middle School 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 Academy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4294967295"/>
          </p:nvPr>
        </p:nvSpPr>
        <p:spPr>
          <a:xfrm>
            <a:off x="1578429" y="1474698"/>
            <a:ext cx="3059113" cy="326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Deep Creek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East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Kingsway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Liberty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Meadow Park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Myakka River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trick Hand SC"/>
              <a:buChar char="●"/>
            </a:pPr>
            <a:r>
              <a:rPr lang="en" sz="1800" dirty="0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Neil Armstrong Elementary</a:t>
            </a:r>
            <a:endParaRPr sz="1800" dirty="0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52" name="Google Shape;152;p27"/>
          <p:cNvSpPr txBox="1"/>
          <p:nvPr/>
        </p:nvSpPr>
        <p:spPr>
          <a:xfrm>
            <a:off x="2785175" y="343719"/>
            <a:ext cx="54997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Your school is a Title I School</a:t>
            </a:r>
            <a:endParaRPr sz="3600" b="0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4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/>
        </p:nvSpPr>
        <p:spPr>
          <a:xfrm>
            <a:off x="2964375" y="250850"/>
            <a:ext cx="59247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That your child’s teacher is qualified and certified for the grade and subject taught</a:t>
            </a: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That the paraprofessional working with your child is highly qualified</a:t>
            </a: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8125" y="2323347"/>
            <a:ext cx="5924700" cy="282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>
            <a:off x="340500" y="1675287"/>
            <a:ext cx="2241000" cy="15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</a:pPr>
            <a:r>
              <a:rPr lang="en"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Parents’ Right to know…</a:t>
            </a:r>
            <a:endParaRPr sz="3000" b="0" i="0" u="none" strike="noStrike" cap="none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6650" y="2264575"/>
            <a:ext cx="4457251" cy="2971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2269575" y="456600"/>
            <a:ext cx="6258300" cy="3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 right to participate in the education of your child</a:t>
            </a:r>
            <a:endParaRPr sz="24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atrick Hand SC"/>
              <a:buChar char="➢"/>
            </a:pPr>
            <a:r>
              <a:rPr lang="en" sz="1800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S.A.C. (School Advisory Council)</a:t>
            </a:r>
            <a:endParaRPr sz="1800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atrick Hand SC"/>
              <a:buChar char="➢"/>
            </a:pPr>
            <a:r>
              <a:rPr lang="en" sz="1800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P.T.O. (Parent and Teacher Organization)</a:t>
            </a:r>
            <a:endParaRPr sz="1800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atrick Hand SC"/>
              <a:buChar char="➢"/>
            </a:pPr>
            <a:r>
              <a:rPr lang="en" sz="1800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School Wide Improvement Planning Team</a:t>
            </a:r>
            <a:endParaRPr sz="1800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Your child’s academic progress</a:t>
            </a:r>
            <a:endParaRPr sz="24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atrick Hand SC"/>
              <a:buChar char="➢"/>
            </a:pPr>
            <a:r>
              <a:rPr lang="en" sz="1800" b="0" i="0" u="none" strike="noStrike" cap="none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test results</a:t>
            </a:r>
            <a:endParaRPr sz="18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atrick Hand SC"/>
              <a:buChar char="➢"/>
            </a:pPr>
            <a:r>
              <a:rPr lang="en" sz="1800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Progress Monitoring Scores &amp; Progress</a:t>
            </a:r>
            <a:endParaRPr sz="18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atrick Hand SC"/>
              <a:buChar char="➢"/>
            </a:pPr>
            <a:r>
              <a:rPr lang="en" sz="1800" b="0" i="0" u="none" strike="noStrike" cap="none" dirty="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Classroom Grades</a:t>
            </a:r>
            <a:endParaRPr sz="18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340500" y="1675287"/>
            <a:ext cx="2241000" cy="15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</a:pPr>
            <a:r>
              <a:rPr lang="en"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Parents’ Right to know…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/>
        </p:nvSpPr>
        <p:spPr>
          <a:xfrm>
            <a:off x="2341358" y="378258"/>
            <a:ext cx="5696400" cy="277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Families have the right to participate on the Parent and Family Engagement Planning Team</a:t>
            </a: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know what is being done to improve your school</a:t>
            </a: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atrick Hand SC"/>
              <a:buChar char="❖"/>
            </a:pPr>
            <a:r>
              <a:rPr lang="en" sz="2400" b="0" i="0" u="none" strike="noStrike" cap="none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Whether your school is safe and drug free</a:t>
            </a:r>
            <a:endParaRPr sz="2400" b="0" i="0" u="none" strike="noStrike" cap="none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260407" y="969623"/>
            <a:ext cx="2241000" cy="158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</a:pPr>
            <a:r>
              <a:rPr lang="en"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Parents’ Right to know…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638" y="3301900"/>
            <a:ext cx="3185814" cy="18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/>
        </p:nvSpPr>
        <p:spPr>
          <a:xfrm>
            <a:off x="4283275" y="744900"/>
            <a:ext cx="4552200" cy="3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engagement</a:t>
            </a:r>
            <a:r>
              <a:rPr lang="en" sz="3000" b="1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30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 not just </a:t>
            </a:r>
            <a:r>
              <a:rPr lang="en" sz="3000" b="0" i="1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nice</a:t>
            </a:r>
            <a:r>
              <a:rPr lang="en" sz="30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endParaRPr sz="30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it is </a:t>
            </a:r>
            <a:r>
              <a:rPr lang="en" sz="3000" b="1" i="0" u="none" strike="noStrike" cap="none">
                <a:solidFill>
                  <a:schemeClr val="accent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NECESSARY </a:t>
            </a:r>
            <a:r>
              <a:rPr lang="en" sz="30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 student success!</a:t>
            </a:r>
            <a:endParaRPr sz="30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Together, schools and families are a powerful TEAM for Student Success! </a:t>
            </a:r>
            <a:endParaRPr sz="2400" b="0" i="0" u="none" strike="noStrike" cap="non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-3906900" y="4265350"/>
            <a:ext cx="18639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227" y="627363"/>
            <a:ext cx="4022051" cy="40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>
            <a:off x="701850" y="501925"/>
            <a:ext cx="77541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4280" dirty="0"/>
              <a:t>Florida Accountability Reports</a:t>
            </a:r>
            <a:endParaRPr sz="4280" dirty="0"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>
            <a:off x="376350" y="1290925"/>
            <a:ext cx="8405100" cy="30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I</a:t>
            </a:r>
            <a:r>
              <a:rPr lang="en" sz="18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nforms parents and the community about each school’s:</a:t>
            </a:r>
            <a:endParaRPr sz="1800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Demographic data</a:t>
            </a:r>
            <a:endParaRPr sz="1800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School Safety and climate for learning</a:t>
            </a:r>
            <a:endParaRPr sz="1800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Academic data</a:t>
            </a:r>
            <a:endParaRPr sz="1800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 sz="18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Graduation rates</a:t>
            </a:r>
            <a:endParaRPr sz="1800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4294967295"/>
          </p:nvPr>
        </p:nvSpPr>
        <p:spPr>
          <a:xfrm>
            <a:off x="4935538" y="1809750"/>
            <a:ext cx="4208462" cy="211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Class sizes</a:t>
            </a:r>
            <a:endParaRPr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Teacher and staff information</a:t>
            </a:r>
            <a:endParaRPr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Curriculum and instruction descriptions</a:t>
            </a:r>
            <a:endParaRPr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atrick Hand SC"/>
              <a:buChar char="●"/>
            </a:pPr>
            <a:r>
              <a:rPr lang="en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Postsecondary preparation information</a:t>
            </a:r>
            <a:endParaRPr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7250" y="3665000"/>
            <a:ext cx="1290226" cy="129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/>
        </p:nvSpPr>
        <p:spPr>
          <a:xfrm>
            <a:off x="376350" y="4139875"/>
            <a:ext cx="3270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Use your camera to follow  this QR code to the Florida  Department of Education’s Accountability Reports</a:t>
            </a:r>
            <a:endParaRPr sz="16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3769500" y="1168375"/>
            <a:ext cx="4817700" cy="3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746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Parent Teacher Organization (P.T.O.)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School Advisory Committee (S.A.C.)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Parent-Teacher Conferences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Student Led Conferences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Family Engagement Activities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Family Engagement Planning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School Improvement Planning</a:t>
            </a: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2300"/>
              <a:buFont typeface="Patrick Hand SC"/>
              <a:buChar char="❖"/>
            </a:pPr>
            <a:r>
              <a:rPr lang="en" sz="2300" b="0" i="0" u="none" strike="noStrike" cap="none">
                <a:solidFill>
                  <a:srgbClr val="3C78D8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Parent-School Compact Updating</a:t>
            </a:r>
            <a:endParaRPr sz="2300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300" b="0" i="0" u="none" strike="noStrike" cap="none">
              <a:solidFill>
                <a:srgbClr val="3C78D8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723800" y="329325"/>
            <a:ext cx="7863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600" b="1" i="0" u="none" strike="noStrike" cap="none">
                <a:solidFill>
                  <a:srgbClr val="1155CC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Ways for Families to be ENGAGED with SCHOOL</a:t>
            </a:r>
            <a:endParaRPr sz="3600" b="1" i="0" u="none" strike="noStrike" cap="none">
              <a:solidFill>
                <a:srgbClr val="1155CC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96" name="Google Shape;196;p33" descr="Title1 logo January update.JPG"/>
          <p:cNvPicPr preferRelativeResize="0"/>
          <p:nvPr/>
        </p:nvPicPr>
        <p:blipFill rotWithShape="1">
          <a:blip r:embed="rId4">
            <a:alphaModFix/>
          </a:blip>
          <a:srcRect l="2325" r="2326"/>
          <a:stretch/>
        </p:blipFill>
        <p:spPr>
          <a:xfrm>
            <a:off x="723801" y="1564624"/>
            <a:ext cx="2499300" cy="2499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483875" y="1122150"/>
            <a:ext cx="7954500" cy="28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Alfa Slab One"/>
              <a:buNone/>
            </a:pPr>
            <a:r>
              <a:rPr lang="en" sz="20000" b="0" i="0" u="none" strike="noStrike" cap="none">
                <a:solidFill>
                  <a:srgbClr val="FFA68A"/>
                </a:solidFill>
                <a:latin typeface="Alfa Slab One"/>
                <a:ea typeface="Alfa Slab One"/>
                <a:cs typeface="Alfa Slab One"/>
                <a:sym typeface="Alfa Slab One"/>
              </a:rPr>
              <a:t>YOU!</a:t>
            </a:r>
            <a:endParaRPr sz="20000" b="0" i="0" u="none" strike="noStrike" cap="none">
              <a:solidFill>
                <a:srgbClr val="FFA68A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320374" y="603660"/>
            <a:ext cx="8016017" cy="370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i="0" u="sng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YOU</a:t>
            </a:r>
            <a:r>
              <a:rPr lang="en" sz="3200" b="0" i="0" u="sng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!</a:t>
            </a: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You are your child’s first teacher.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i="0" u="sng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YOU!</a:t>
            </a: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28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have the </a:t>
            </a:r>
            <a:r>
              <a:rPr lang="en" sz="2800" b="1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biggest</a:t>
            </a:r>
            <a:r>
              <a:rPr lang="en" sz="28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influence on your child’s education.</a:t>
            </a:r>
            <a:endParaRPr sz="28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i="0" u="sng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YOU! </a:t>
            </a:r>
            <a:r>
              <a:rPr lang="en" sz="28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know your child </a:t>
            </a:r>
            <a:r>
              <a:rPr lang="en" sz="2800" b="1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BEST</a:t>
            </a:r>
            <a:r>
              <a:rPr lang="en" sz="28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! Share the knowledge with your child’s teacher(s)</a:t>
            </a:r>
            <a:endParaRPr sz="28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 b="1" i="0" u="sng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YOU!</a:t>
            </a: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</a:t>
            </a:r>
            <a:r>
              <a:rPr lang="en" sz="28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can ask about academic progress and other areas of progress</a:t>
            </a:r>
            <a:endParaRPr sz="28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4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278925" y="17166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the CCPS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Engagement Facebook page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2"/>
          </p:nvPr>
        </p:nvSpPr>
        <p:spPr>
          <a:xfrm>
            <a:off x="4939500" y="1248950"/>
            <a:ext cx="38370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8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@CCPSFamilyEngagement</a:t>
            </a: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663" y="3780800"/>
            <a:ext cx="4171725" cy="10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/>
          <p:nvPr/>
        </p:nvSpPr>
        <p:spPr>
          <a:xfrm>
            <a:off x="3035075" y="3693125"/>
            <a:ext cx="1415700" cy="268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2435" y="2215850"/>
            <a:ext cx="3451124" cy="26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6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397" y="35704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>
                <a:hlinkClick r:id="rId4"/>
              </a:rPr>
              <a:t>https://docs.google.com/forms/d/1WWjNavI1BEuYAMFd8q92RUi9Jka2O6iv02HD2wagRMM</a:t>
            </a:r>
            <a:endParaRPr lang="en-US" dirty="0"/>
          </a:p>
        </p:txBody>
      </p:sp>
      <p:pic>
        <p:nvPicPr>
          <p:cNvPr id="3" name="Picture 2" descr="Please Sign In And Out Here Free Stock Photo - Public Domain Pictur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418553"/>
            <a:ext cx="1859280" cy="185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2277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7737" y="1770002"/>
            <a:ext cx="61740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Please click on the link below to sign in!</a:t>
            </a:r>
          </a:p>
        </p:txBody>
      </p:sp>
    </p:spTree>
    <p:extLst>
      <p:ext uri="{BB962C8B-B14F-4D97-AF65-F5344CB8AC3E}">
        <p14:creationId xmlns:p14="http://schemas.microsoft.com/office/powerpoint/2010/main" val="17748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 thruBlk="1"/>
        <p:sndAc>
          <p:stSnd>
            <p:snd r:embed="rId3" name="click.wav"/>
          </p:stSnd>
        </p:sndAc>
      </p:transition>
    </mc:Choice>
    <mc:Fallback xmlns="">
      <p:transition spd="slow" advClick="0" advTm="8000">
        <p:fade thruBlk="1"/>
        <p:sndAc>
          <p:stSnd>
            <p:snd r:embed="rId6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214300" y="1991850"/>
            <a:ext cx="837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r>
              <a:rPr lang="en" sz="6888" b="1">
                <a:latin typeface="Patrick Hand SC"/>
                <a:ea typeface="Patrick Hand SC"/>
                <a:cs typeface="Patrick Hand SC"/>
                <a:sym typeface="Patrick Hand SC"/>
              </a:rPr>
              <a:t>We don’t enroll students,</a:t>
            </a:r>
            <a:endParaRPr sz="6888" b="1"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88" b="1">
                <a:latin typeface="Patrick Hand SC"/>
                <a:ea typeface="Patrick Hand SC"/>
                <a:cs typeface="Patrick Hand SC"/>
                <a:sym typeface="Patrick Hand SC"/>
              </a:rPr>
              <a:t>We enroll FAMILIES!”</a:t>
            </a:r>
            <a:endParaRPr sz="5000" b="1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76" name="Google Shape;76;p18"/>
          <p:cNvSpPr txBox="1"/>
          <p:nvPr/>
        </p:nvSpPr>
        <p:spPr>
          <a:xfrm>
            <a:off x="5291225" y="3558825"/>
            <a:ext cx="3491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-</a:t>
            </a:r>
            <a:r>
              <a:rPr lang="en" sz="50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Hamish Brewer</a:t>
            </a:r>
            <a:endParaRPr sz="50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7" name="Google Shape;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19112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fade thruBlk="1"/>
        <p:sndAc>
          <p:stSnd>
            <p:snd r:embed="rId3" name="click.wav"/>
          </p:stSnd>
        </p:sndAc>
      </p:transition>
    </mc:Choice>
    <mc:Fallback xmlns="">
      <p:transition advClick="0" advTm="5000">
        <p:fade thruBlk="1"/>
        <p:sndAc>
          <p:stSnd>
            <p:snd r:embed="rId5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555575" y="330225"/>
            <a:ext cx="7957200" cy="8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200"/>
              <a:t>WHAT IS Title I?</a:t>
            </a:r>
            <a:endParaRPr sz="5200"/>
          </a:p>
        </p:txBody>
      </p:sp>
      <p:sp>
        <p:nvSpPr>
          <p:cNvPr id="91" name="Google Shape;91;p20"/>
          <p:cNvSpPr txBox="1"/>
          <p:nvPr/>
        </p:nvSpPr>
        <p:spPr>
          <a:xfrm>
            <a:off x="860225" y="985700"/>
            <a:ext cx="7419600" cy="3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Patrick Hand SC"/>
              <a:buChar char="❖"/>
            </a:pPr>
            <a:r>
              <a:rPr lang="en" sz="34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The largest federal program supporting education</a:t>
            </a:r>
            <a:endParaRPr sz="34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Supports the </a:t>
            </a:r>
            <a:r>
              <a:rPr lang="en" sz="3200" b="1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academic growth</a:t>
            </a: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of students attending Title I Schools. 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Provides </a:t>
            </a:r>
            <a:r>
              <a:rPr lang="en" sz="3200" b="1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extra support</a:t>
            </a: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to those students that are the furthest from meeting the standards the state has set for all students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fade thruBlk="1"/>
        <p:sndAc>
          <p:stSnd>
            <p:snd r:embed="rId3" name="click.wav"/>
          </p:stSnd>
        </p:sndAc>
      </p:transition>
    </mc:Choice>
    <mc:Fallback xmlns="">
      <p:transition advClick="0" advTm="3000">
        <p:fade thruBlk="1"/>
        <p:sndAc>
          <p:stSnd>
            <p:snd r:embed="rId4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5200"/>
              <a:t>Title I Goals</a:t>
            </a:r>
            <a:endParaRPr sz="5200"/>
          </a:p>
        </p:txBody>
      </p:sp>
      <p:sp>
        <p:nvSpPr>
          <p:cNvPr id="97" name="Google Shape;97;p21"/>
          <p:cNvSpPr txBox="1"/>
          <p:nvPr/>
        </p:nvSpPr>
        <p:spPr>
          <a:xfrm>
            <a:off x="752700" y="1308275"/>
            <a:ext cx="79572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ensure that every student has a high-quality education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challenge and motivate students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provide highly qualified teachers, who use proven teaching methods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To ensure a safe, drug free learning environment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4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200"/>
              <a:t>How Does Title I Help MY School?</a:t>
            </a:r>
            <a:endParaRPr sz="5200"/>
          </a:p>
        </p:txBody>
      </p:sp>
      <p:sp>
        <p:nvSpPr>
          <p:cNvPr id="103" name="Google Shape;103;p22"/>
          <p:cNvSpPr txBox="1"/>
          <p:nvPr/>
        </p:nvSpPr>
        <p:spPr>
          <a:xfrm>
            <a:off x="389450" y="1511800"/>
            <a:ext cx="8581500" cy="27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Supports the </a:t>
            </a:r>
            <a:r>
              <a:rPr lang="en" sz="3200" b="1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Family Reading and Resource Experience</a:t>
            </a:r>
            <a:endParaRPr sz="3200" b="1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Provides for the Achievement and Family Associate para-professional 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Provides for the Lead Teacher &amp; Academic Coach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trick Hand SC"/>
              <a:buChar char="❖"/>
            </a:pPr>
            <a:r>
              <a:rPr lang="en" sz="3200" b="0" i="0" u="none" strike="noStrike" cap="non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Provides supplemental learning materials </a:t>
            </a:r>
            <a:endParaRPr sz="3200" b="0" i="0" u="none" strike="noStrike" cap="none">
              <a:solidFill>
                <a:srgbClr val="000000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4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 txBox="1">
            <a:spLocks noGrp="1"/>
          </p:cNvSpPr>
          <p:nvPr>
            <p:ph type="ctrTitle"/>
          </p:nvPr>
        </p:nvSpPr>
        <p:spPr>
          <a:xfrm>
            <a:off x="412200" y="91325"/>
            <a:ext cx="8425200" cy="100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200" b="1"/>
              <a:t>Title I Supports </a:t>
            </a:r>
            <a:endParaRPr sz="5200" b="1"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1"/>
          </p:nvPr>
        </p:nvSpPr>
        <p:spPr>
          <a:xfrm>
            <a:off x="1641900" y="1294450"/>
            <a:ext cx="5965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Supplemental teaching methods and materials</a:t>
            </a:r>
            <a:endParaRPr sz="27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 sz="2300"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10" name="Google Shape;110;p23" descr="Title1 logo January update.JPG"/>
          <p:cNvPicPr preferRelativeResize="0"/>
          <p:nvPr/>
        </p:nvPicPr>
        <p:blipFill rotWithShape="1">
          <a:blip r:embed="rId4">
            <a:alphaModFix/>
          </a:blip>
          <a:srcRect l="2325" r="2326"/>
          <a:stretch/>
        </p:blipFill>
        <p:spPr>
          <a:xfrm>
            <a:off x="3983400" y="2079250"/>
            <a:ext cx="1282800" cy="128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1" name="Google Shape;111;p23"/>
          <p:cNvSpPr txBox="1"/>
          <p:nvPr/>
        </p:nvSpPr>
        <p:spPr>
          <a:xfrm>
            <a:off x="3560100" y="3950800"/>
            <a:ext cx="20238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b="0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And More...</a:t>
            </a:r>
            <a:endParaRPr sz="2200" b="0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12" name="Google Shape;112;p23"/>
          <p:cNvSpPr txBox="1"/>
          <p:nvPr/>
        </p:nvSpPr>
        <p:spPr>
          <a:xfrm>
            <a:off x="688288" y="2894250"/>
            <a:ext cx="20238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Thinking Maps</a:t>
            </a:r>
            <a:endParaRPr sz="1800" b="0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688300" y="2079238"/>
            <a:ext cx="20238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S.T.A.R. Programs</a:t>
            </a:r>
            <a:endParaRPr sz="1800" b="0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125" y="2002150"/>
            <a:ext cx="3374986" cy="12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9625" y="2033950"/>
            <a:ext cx="2743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225" y="3577585"/>
            <a:ext cx="2799875" cy="1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57000" y="3619738"/>
            <a:ext cx="2565600" cy="12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07713" y="3353650"/>
            <a:ext cx="1895475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10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ctrTitle"/>
          </p:nvPr>
        </p:nvSpPr>
        <p:spPr>
          <a:xfrm>
            <a:off x="483725" y="341375"/>
            <a:ext cx="7722000" cy="90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200" b="1"/>
              <a:t>Title I Supports </a:t>
            </a:r>
            <a:endParaRPr sz="5200" b="1"/>
          </a:p>
        </p:txBody>
      </p:sp>
      <p:sp>
        <p:nvSpPr>
          <p:cNvPr id="124" name="Google Shape;124;p24"/>
          <p:cNvSpPr txBox="1">
            <a:spLocks noGrp="1"/>
          </p:cNvSpPr>
          <p:nvPr>
            <p:ph type="subTitle" idx="1"/>
          </p:nvPr>
        </p:nvSpPr>
        <p:spPr>
          <a:xfrm>
            <a:off x="1962150" y="1635725"/>
            <a:ext cx="5219700" cy="784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r>
              <a:rPr lang="en" sz="3012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Professional Development for Staff</a:t>
            </a:r>
            <a:endParaRPr sz="3012" b="1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125"/>
              <a:buNone/>
            </a:pPr>
            <a:endParaRPr sz="2337">
              <a:solidFill>
                <a:schemeClr val="accent5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25" name="Google Shape;125;p24"/>
          <p:cNvSpPr txBox="1"/>
          <p:nvPr/>
        </p:nvSpPr>
        <p:spPr>
          <a:xfrm>
            <a:off x="5506100" y="2372075"/>
            <a:ext cx="34188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7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Data Days</a:t>
            </a: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7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School PD</a:t>
            </a: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7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Lead Teachers</a:t>
            </a: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407175" y="2420525"/>
            <a:ext cx="3339600" cy="18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7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Workshops</a:t>
            </a: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7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Conferences</a:t>
            </a: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700" b="1" i="0" u="none" strike="noStrike" cap="none">
                <a:solidFill>
                  <a:schemeClr val="accent4"/>
                </a:solidFill>
                <a:latin typeface="Patrick Hand"/>
                <a:ea typeface="Patrick Hand"/>
                <a:cs typeface="Patrick Hand"/>
                <a:sym typeface="Patrick Hand"/>
              </a:rPr>
              <a:t>Academic Coaches</a:t>
            </a:r>
            <a:endParaRPr sz="2700" b="1" i="0" u="none" strike="noStrike" cap="none">
              <a:solidFill>
                <a:schemeClr val="accent4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7" name="Google Shape;127;p24" descr="Title1 logo January update.JPG"/>
          <p:cNvPicPr preferRelativeResize="0"/>
          <p:nvPr/>
        </p:nvPicPr>
        <p:blipFill rotWithShape="1">
          <a:blip r:embed="rId4">
            <a:alphaModFix/>
          </a:blip>
          <a:srcRect l="2325" r="2326"/>
          <a:stretch/>
        </p:blipFill>
        <p:spPr>
          <a:xfrm>
            <a:off x="3930600" y="3180975"/>
            <a:ext cx="1282800" cy="128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676800" y="171225"/>
            <a:ext cx="77904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5200" b="1"/>
              <a:t>Title I Supports </a:t>
            </a:r>
            <a:endParaRPr sz="5200" b="1"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2806650" y="1231900"/>
            <a:ext cx="3665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Parent and Family Engagement</a:t>
            </a:r>
            <a:endParaRPr b="1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Workshops and Family Events</a:t>
            </a:r>
            <a:endParaRPr b="1">
              <a:solidFill>
                <a:schemeClr val="accent1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6035175" y="2276025"/>
            <a:ext cx="2864400" cy="24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School determined events</a:t>
            </a: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Math &amp; Movement</a:t>
            </a: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STEM Nights</a:t>
            </a: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457200" marR="0" lvl="0" indent="457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186225" y="2164425"/>
            <a:ext cx="3003900" cy="27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Reading Workshops</a:t>
            </a: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Family Engagement Conference</a:t>
            </a: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Getting Ready for Kindergarten</a:t>
            </a: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Transition to Middle School</a:t>
            </a: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-4308000" y="3900650"/>
            <a:ext cx="31755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37" name="Google Shape;137;p25"/>
          <p:cNvSpPr txBox="1"/>
          <p:nvPr/>
        </p:nvSpPr>
        <p:spPr>
          <a:xfrm>
            <a:off x="-2759200" y="2681550"/>
            <a:ext cx="18279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4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pic>
        <p:nvPicPr>
          <p:cNvPr id="138" name="Google Shape;138;p25" descr="Title1 logo January update.JPG"/>
          <p:cNvPicPr preferRelativeResize="0"/>
          <p:nvPr/>
        </p:nvPicPr>
        <p:blipFill rotWithShape="1">
          <a:blip r:embed="rId4">
            <a:alphaModFix/>
          </a:blip>
          <a:srcRect l="2325" r="2326"/>
          <a:stretch/>
        </p:blipFill>
        <p:spPr>
          <a:xfrm>
            <a:off x="3764850" y="2605125"/>
            <a:ext cx="1749300" cy="1749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>
        <p:fade thruBlk="1"/>
        <p:sndAc>
          <p:stSnd>
            <p:snd r:embed="rId3" name="click.wav"/>
          </p:stSnd>
        </p:sndAc>
      </p:transition>
    </mc:Choice>
    <mc:Fallback xmlns="">
      <p:transition advClick="0" advTm="8000">
        <p:fade thruBlk="1"/>
        <p:sndAc>
          <p:stSnd>
            <p:snd r:embed="rId5" name="click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143</TotalTime>
  <Words>595</Words>
  <Application>Microsoft Office PowerPoint</Application>
  <PresentationFormat>On-screen Show (16:9)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Patrick Hand</vt:lpstr>
      <vt:lpstr>Alfa Slab One</vt:lpstr>
      <vt:lpstr>Arial</vt:lpstr>
      <vt:lpstr>Playfair Display</vt:lpstr>
      <vt:lpstr>Tw Cen MT</vt:lpstr>
      <vt:lpstr>Tw Cen MT Condensed</vt:lpstr>
      <vt:lpstr>Source Code Pro</vt:lpstr>
      <vt:lpstr>Comic Sans MS</vt:lpstr>
      <vt:lpstr>Patrick Hand SC</vt:lpstr>
      <vt:lpstr>Wingdings 3</vt:lpstr>
      <vt:lpstr>Amatic SC</vt:lpstr>
      <vt:lpstr>Proxima Nova</vt:lpstr>
      <vt:lpstr>Integral</vt:lpstr>
      <vt:lpstr>Welcome to the  Annual Title I  Parent Meeting</vt:lpstr>
      <vt:lpstr>PowerPoint Presentation</vt:lpstr>
      <vt:lpstr>“We don’t enroll students, We enroll FAMILIES!”</vt:lpstr>
      <vt:lpstr>WHAT IS Title I?</vt:lpstr>
      <vt:lpstr>Title I Goals</vt:lpstr>
      <vt:lpstr>How Does Title I Help MY School?</vt:lpstr>
      <vt:lpstr>Title I Supports </vt:lpstr>
      <vt:lpstr>Title I Supports </vt:lpstr>
      <vt:lpstr>Title I Supports </vt:lpstr>
      <vt:lpstr>PowerPoint Presentation</vt:lpstr>
      <vt:lpstr>Parents’ Right to know…</vt:lpstr>
      <vt:lpstr>PowerPoint Presentation</vt:lpstr>
      <vt:lpstr>PowerPoint Presentation</vt:lpstr>
      <vt:lpstr>PowerPoint Presentation</vt:lpstr>
      <vt:lpstr>PowerPoint Presentation</vt:lpstr>
      <vt:lpstr>Florida Accountability Reports</vt:lpstr>
      <vt:lpstr>PowerPoint Presentation</vt:lpstr>
      <vt:lpstr>YOU!</vt:lpstr>
      <vt:lpstr>Visit the CCPS  Family Engagement Facebook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Annual Title I  Parent Meeting</dc:title>
  <dc:creator>Mihalakis, Tina</dc:creator>
  <cp:lastModifiedBy>Barber, Pamela</cp:lastModifiedBy>
  <cp:revision>9</cp:revision>
  <dcterms:modified xsi:type="dcterms:W3CDTF">2022-08-10T16:19:28Z</dcterms:modified>
</cp:coreProperties>
</file>